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0" d="100"/>
          <a:sy n="70" d="100"/>
        </p:scale>
        <p:origin x="50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7/23/2025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7/23/2025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7/23/2025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7/23/2025</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7/23/2025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7628" y="4462604"/>
            <a:ext cx="8825658" cy="3329581"/>
          </a:xfrm>
        </p:spPr>
        <p:txBody>
          <a:bodyPr/>
          <a:lstStyle/>
          <a:p>
            <a:r>
              <a:rPr lang="en-US" sz="2000" b="1" dirty="0"/>
              <a:t>LEAD SCORING CASE STUDY USING LOGISTIC REGRESSION</a:t>
            </a:r>
            <a:br>
              <a:rPr lang="en-US" sz="2000" b="1" dirty="0"/>
            </a:br>
            <a:r>
              <a:rPr lang="en-US" sz="2000" b="1" dirty="0"/>
              <a:t>SUBMITTED BY:</a:t>
            </a:r>
            <a:r>
              <a:rPr lang="en-US" sz="2000" dirty="0"/>
              <a:t> Rajat Meshram</a:t>
            </a:r>
            <a:br>
              <a:rPr lang="en-US" sz="2000" dirty="0"/>
            </a:br>
            <a:endParaRPr lang="en-IN" sz="2000" dirty="0"/>
          </a:p>
        </p:txBody>
      </p:sp>
      <p:sp>
        <p:nvSpPr>
          <p:cNvPr id="3" name="Subtitle 2"/>
          <p:cNvSpPr>
            <a:spLocks noGrp="1"/>
          </p:cNvSpPr>
          <p:nvPr>
            <p:ph type="subTitle" idx="1"/>
          </p:nvPr>
        </p:nvSpPr>
        <p:spPr>
          <a:xfrm>
            <a:off x="1915446" y="2296730"/>
            <a:ext cx="9356118" cy="2165873"/>
          </a:xfrm>
        </p:spPr>
        <p:txBody>
          <a:bodyPr/>
          <a:lstStyle/>
          <a:p>
            <a:r>
              <a:rPr lang="en-US" b="1" dirty="0">
                <a:latin typeface="Times New Roman" panose="02020603050405020304" pitchFamily="18" charset="0"/>
                <a:cs typeface="Times New Roman" panose="02020603050405020304" pitchFamily="18" charset="0"/>
              </a:rPr>
              <a:t>LEAD SCORING CASE STUDY USING LOGISTIC REGRESSION</a:t>
            </a:r>
          </a:p>
          <a:p>
            <a:r>
              <a:rPr lang="en-US" b="1" dirty="0">
                <a:latin typeface="Times New Roman" panose="02020603050405020304" pitchFamily="18" charset="0"/>
                <a:cs typeface="Times New Roman" panose="02020603050405020304" pitchFamily="18" charset="0"/>
              </a:rPr>
              <a:t>SUBMITTED </a:t>
            </a:r>
            <a:r>
              <a:rPr lang="en-US" b="1">
                <a:latin typeface="Times New Roman" panose="02020603050405020304" pitchFamily="18" charset="0"/>
                <a:cs typeface="Times New Roman" panose="02020603050405020304" pitchFamily="18" charset="0"/>
              </a:rPr>
              <a:t>BY</a:t>
            </a:r>
            <a:r>
              <a:rPr lang="en-US" b="1" smtClean="0">
                <a:latin typeface="Times New Roman" panose="02020603050405020304" pitchFamily="18" charset="0"/>
                <a:cs typeface="Times New Roman" panose="02020603050405020304" pitchFamily="18" charset="0"/>
              </a:rPr>
              <a:t>:-</a:t>
            </a:r>
            <a:r>
              <a:rPr lang="en-US" smtClean="0">
                <a:latin typeface="Times New Roman" panose="02020603050405020304" pitchFamily="18" charset="0"/>
                <a:cs typeface="Times New Roman" panose="02020603050405020304" pitchFamily="18" charset="0"/>
              </a:rPr>
              <a:t> </a:t>
            </a:r>
            <a:r>
              <a:rPr lang="en-US"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Rajat Meshram</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4693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9532" y="298485"/>
            <a:ext cx="11663882" cy="1754326"/>
          </a:xfrm>
          <a:prstGeom prst="rect">
            <a:avLst/>
          </a:prstGeom>
        </p:spPr>
        <p:txBody>
          <a:bodyPr wrap="square">
            <a:spAutoFit/>
          </a:bodyPr>
          <a:lstStyle/>
          <a:p>
            <a:r>
              <a:rPr lang="en-IN"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MODEL EVALUATION</a:t>
            </a:r>
          </a:p>
          <a:p>
            <a:r>
              <a:rPr lang="en-IN" dirty="0" smtClean="0">
                <a:latin typeface="Times New Roman" panose="02020603050405020304" pitchFamily="18" charset="0"/>
                <a:cs typeface="Times New Roman" panose="02020603050405020304" pitchFamily="18" charset="0"/>
              </a:rPr>
              <a:t>ROC </a:t>
            </a:r>
            <a:r>
              <a:rPr lang="en-IN" dirty="0">
                <a:latin typeface="Times New Roman" panose="02020603050405020304" pitchFamily="18" charset="0"/>
                <a:cs typeface="Times New Roman" panose="02020603050405020304" pitchFamily="18" charset="0"/>
              </a:rPr>
              <a:t>CURVE</a:t>
            </a:r>
          </a:p>
          <a:p>
            <a:r>
              <a:rPr lang="en-IN" dirty="0" smtClean="0">
                <a:latin typeface="Times New Roman" panose="02020603050405020304" pitchFamily="18" charset="0"/>
                <a:cs typeface="Times New Roman" panose="02020603050405020304" pitchFamily="18" charset="0"/>
              </a:rPr>
              <a:t> 0.42 IS THE TRADEOFF BETWEEN PRECISION AND RECALL </a:t>
            </a:r>
            <a:r>
              <a:rPr lang="en-IN" dirty="0">
                <a:latin typeface="Times New Roman" panose="02020603050405020304" pitchFamily="18" charset="0"/>
                <a:cs typeface="Times New Roman" panose="02020603050405020304" pitchFamily="18" charset="0"/>
              </a:rPr>
              <a:t>THUS WE CAN TO CONSIDER ANY PROSPECT LEAD WITH CONVERSION PROBABILITY HIGHER</a:t>
            </a:r>
          </a:p>
          <a:p>
            <a:r>
              <a:rPr lang="en-IN" dirty="0">
                <a:latin typeface="Times New Roman" panose="02020603050405020304" pitchFamily="18" charset="0"/>
                <a:cs typeface="Times New Roman" panose="02020603050405020304" pitchFamily="18" charset="0"/>
              </a:rPr>
              <a:t> TO BE A HOT LEAD</a:t>
            </a:r>
          </a:p>
          <a:p>
            <a:endParaRPr lang="en-IN" dirty="0" smtClean="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18002" t="36923" r="51485" b="22872"/>
          <a:stretch/>
        </p:blipFill>
        <p:spPr>
          <a:xfrm>
            <a:off x="506994" y="1898902"/>
            <a:ext cx="4949044" cy="3795728"/>
          </a:xfrm>
          <a:prstGeom prst="rect">
            <a:avLst/>
          </a:prstGeom>
        </p:spPr>
      </p:pic>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51755" t="36004" r="15842" b="22713"/>
          <a:stretch/>
        </p:blipFill>
        <p:spPr>
          <a:xfrm>
            <a:off x="5957181" y="1898902"/>
            <a:ext cx="5422690" cy="3886262"/>
          </a:xfrm>
          <a:prstGeom prst="rect">
            <a:avLst/>
          </a:prstGeom>
        </p:spPr>
      </p:pic>
    </p:spTree>
    <p:extLst>
      <p:ext uri="{BB962C8B-B14F-4D97-AF65-F5344CB8AC3E}">
        <p14:creationId xmlns:p14="http://schemas.microsoft.com/office/powerpoint/2010/main" val="1209537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03564" y="633649"/>
            <a:ext cx="9889402" cy="5632311"/>
          </a:xfrm>
          <a:prstGeom prst="rect">
            <a:avLst/>
          </a:prstGeom>
        </p:spPr>
        <p:txBody>
          <a:bodyPr wrap="square">
            <a:spAutoFit/>
          </a:bodyPr>
          <a:lstStyle/>
          <a:p>
            <a:r>
              <a:rPr lang="en-IN"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OBSERVATIONS</a:t>
            </a:r>
          </a:p>
          <a:p>
            <a:endParaRPr lang="en-IN"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endParaRPr lang="en-IN" dirty="0" smtClean="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IN" dirty="0" smtClean="0">
                <a:latin typeface="Times New Roman" panose="02020603050405020304" pitchFamily="18" charset="0"/>
                <a:cs typeface="Times New Roman" panose="02020603050405020304" pitchFamily="18" charset="0"/>
              </a:rPr>
              <a:t>TRAINDATA</a:t>
            </a:r>
            <a:r>
              <a:rPr lang="en-IN" dirty="0">
                <a:latin typeface="Times New Roman" panose="02020603050405020304" pitchFamily="18" charset="0"/>
                <a:cs typeface="Times New Roman" panose="02020603050405020304" pitchFamily="18" charset="0"/>
              </a:rPr>
              <a:t>: ACCURACY: 80% </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SENSITIVITY: 77</a:t>
            </a:r>
            <a:r>
              <a:rPr lang="en-IN"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SPECIFICITY: 80% </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TESTDATA: </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ACCURACY: 80</a:t>
            </a:r>
            <a:r>
              <a:rPr lang="en-IN"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SENSITIVITY: 77% </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SPECIFICITY: 80</a:t>
            </a:r>
            <a:r>
              <a:rPr lang="en-IN" dirty="0" smtClean="0">
                <a:latin typeface="Times New Roman" panose="02020603050405020304" pitchFamily="18" charset="0"/>
                <a:cs typeface="Times New Roman" panose="02020603050405020304" pitchFamily="18" charset="0"/>
              </a:rPr>
              <a:t>%</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FINALFEATURESLIST: </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LEADSOURCE_OLARKCHAT</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SPECIALIZATION_OTHERS</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LEADORIGIN_LEADADDFORM</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LEADSOURCE_WELINGAKWEBSITE</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TOTALTIMESPENTONWEBSITE</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LEADORIGIN_LANDINGPAGESUBMISSION</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WHAT ISYOURCURRENTOCCUPATION_WORKINGPROFESSIONALS</a:t>
            </a:r>
          </a:p>
          <a:p>
            <a:pPr marL="285750" indent="-285750">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DONOTEMAIL</a:t>
            </a:r>
          </a:p>
          <a:p>
            <a:pPr marL="285750" indent="-285750">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41408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24041" y="908540"/>
            <a:ext cx="11074272" cy="3693319"/>
          </a:xfrm>
          <a:prstGeom prst="rect">
            <a:avLst/>
          </a:prstGeom>
        </p:spPr>
        <p:txBody>
          <a:bodyPr wrap="square">
            <a:spAutoFit/>
          </a:bodyPr>
          <a:lstStyle/>
          <a:p>
            <a:r>
              <a:rPr lang="en-IN"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p>
          <a:p>
            <a:endParaRPr lang="en-US"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US"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US"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r>
              <a:rPr lang="en-IN"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r>
              <a:rPr lang="en-IN" dirty="0">
                <a:latin typeface="Times New Roman" panose="02020603050405020304" pitchFamily="18" charset="0"/>
                <a:cs typeface="Times New Roman" panose="02020603050405020304" pitchFamily="18" charset="0"/>
              </a:rPr>
              <a:t>WESEETHATTHECONVERSIONRATEIS30-35% (CLOSETOAVERAGE) FORAPI AND</a:t>
            </a:r>
          </a:p>
          <a:p>
            <a:r>
              <a:rPr lang="en-IN" dirty="0">
                <a:latin typeface="Times New Roman" panose="02020603050405020304" pitchFamily="18" charset="0"/>
                <a:cs typeface="Times New Roman" panose="02020603050405020304" pitchFamily="18" charset="0"/>
              </a:rPr>
              <a:t> LANDINGPAGESUBMISSION. BUTVERYLOWFORLEADADDFORMANDLEADIMPORT. </a:t>
            </a:r>
          </a:p>
          <a:p>
            <a:r>
              <a:rPr lang="en-IN" dirty="0">
                <a:latin typeface="Times New Roman" panose="02020603050405020304" pitchFamily="18" charset="0"/>
                <a:cs typeface="Times New Roman" panose="02020603050405020304" pitchFamily="18" charset="0"/>
              </a:rPr>
              <a:t>THEREFOREWECANINTERVENETHATWENEEDTOFOCUSMOREONTHELEADSORIGINATED</a:t>
            </a:r>
          </a:p>
          <a:p>
            <a:r>
              <a:rPr lang="en-IN" dirty="0">
                <a:latin typeface="Times New Roman" panose="02020603050405020304" pitchFamily="18" charset="0"/>
                <a:cs typeface="Times New Roman" panose="02020603050405020304" pitchFamily="18" charset="0"/>
              </a:rPr>
              <a:t> FROMAPI ANDLANDINGPAGESUBMISSION</a:t>
            </a:r>
            <a:r>
              <a:rPr lang="en-IN" dirty="0" smtClean="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❖WESEEMAXNUMBEROFLEADSAREGENERATEDBYGOOGLE/ DIRECTTRAFFIC. MAX</a:t>
            </a:r>
          </a:p>
          <a:p>
            <a:r>
              <a:rPr lang="en-IN" dirty="0">
                <a:latin typeface="Times New Roman" panose="02020603050405020304" pitchFamily="18" charset="0"/>
                <a:cs typeface="Times New Roman" panose="02020603050405020304" pitchFamily="18" charset="0"/>
              </a:rPr>
              <a:t> CONVERSIONRATIOISBYREFERENCEANDWELINGAKWEBSITE</a:t>
            </a:r>
            <a:r>
              <a:rPr lang="en-IN" dirty="0" smtClean="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❖LEADSWHOSPENTMORETIMEONWEBSITE, MORELIKELYTOCONVERT</a:t>
            </a:r>
            <a:r>
              <a:rPr lang="en-IN" dirty="0" smtClean="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❖MOSTCOMMONLASTACTIVITYISEMAILOPENED. HIGHESTRATE= SMS SENT. MAXARE</a:t>
            </a:r>
          </a:p>
          <a:p>
            <a:r>
              <a:rPr lang="en-US" dirty="0">
                <a:latin typeface="Times New Roman" panose="02020603050405020304" pitchFamily="18" charset="0"/>
                <a:cs typeface="Times New Roman" panose="02020603050405020304" pitchFamily="18" charset="0"/>
              </a:rPr>
              <a:t> UNEMPLOYED. MAXCONVERSIONWITHWORKINGPROFESSIONAL.</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3473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60900" y="1334425"/>
            <a:ext cx="9868279" cy="4247317"/>
          </a:xfrm>
          <a:prstGeom prst="rect">
            <a:avLst/>
          </a:prstGeom>
        </p:spPr>
        <p:txBody>
          <a:bodyPr wrap="square">
            <a:spAutoFit/>
          </a:bodyPr>
          <a:lstStyle/>
          <a:p>
            <a:r>
              <a:rPr lang="en-IN" sz="2000"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Contents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1. Problem statement</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2. Problem approach</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3. EDA</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4. Correlations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5. Model Evaluation</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6. Observations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7. Conclusion</a:t>
            </a:r>
          </a:p>
        </p:txBody>
      </p:sp>
    </p:spTree>
    <p:extLst>
      <p:ext uri="{BB962C8B-B14F-4D97-AF65-F5344CB8AC3E}">
        <p14:creationId xmlns:p14="http://schemas.microsoft.com/office/powerpoint/2010/main" val="3511586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13030" y="0"/>
            <a:ext cx="8640024" cy="5632311"/>
          </a:xfrm>
          <a:prstGeom prst="rect">
            <a:avLst/>
          </a:prstGeom>
        </p:spPr>
        <p:txBody>
          <a:bodyPr wrap="square">
            <a:spAutoFit/>
          </a:bodyPr>
          <a:lstStyle/>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 STATEMENT</a:t>
            </a:r>
          </a:p>
          <a:p>
            <a:endParaRPr lang="en-IN" b="1" u="sng" dirty="0">
              <a:latin typeface="Times New Roman" panose="02020603050405020304" pitchFamily="18" charset="0"/>
              <a:cs typeface="Times New Roman" panose="02020603050405020304" pitchFamily="18" charset="0"/>
            </a:endParaRPr>
          </a:p>
          <a:p>
            <a:r>
              <a:rPr lang="en-IN" b="1" u="sng" dirty="0">
                <a:latin typeface="Times New Roman" panose="02020603050405020304" pitchFamily="18" charset="0"/>
                <a:cs typeface="Times New Roman" panose="02020603050405020304" pitchFamily="18" charset="0"/>
              </a:rPr>
              <a:t>An education company </a:t>
            </a:r>
            <a:r>
              <a:rPr lang="en-IN" dirty="0">
                <a:latin typeface="Times New Roman" panose="02020603050405020304" pitchFamily="18" charset="0"/>
                <a:cs typeface="Times New Roman" panose="02020603050405020304" pitchFamily="18" charset="0"/>
              </a:rPr>
              <a:t>named X Education sells online courses to industry professionals. On any given day, many professionals who are interested in the courses land on their website and browse for courses. They have a process of form filling on their website after which the company treats that individual as a lead.</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Once these leads are acquired, employees from the sales team start making calls, writing emails, etc. Through this process, some of the leads get converted while most do not.</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The typical lead conversion rate at X Education is around 30%. Now, this means if, say, they acquire 100 leads in a day, only about 30 of them are converted. To make this process more efficient, the company wishes to identify the most potential leads, also known as Hot Leads.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If they successfully identify this set of leads, the lead conversion rate should go up as the sales team will now be focusing more on communicating with the potential leads rather than making calls to everyone.</a:t>
            </a:r>
          </a:p>
        </p:txBody>
      </p:sp>
    </p:spTree>
    <p:extLst>
      <p:ext uri="{BB962C8B-B14F-4D97-AF65-F5344CB8AC3E}">
        <p14:creationId xmlns:p14="http://schemas.microsoft.com/office/powerpoint/2010/main" val="2568544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2673" y="1394234"/>
            <a:ext cx="8691327" cy="2862322"/>
          </a:xfrm>
          <a:prstGeom prst="rect">
            <a:avLst/>
          </a:prstGeom>
        </p:spPr>
        <p:txBody>
          <a:bodyPr wrap="square">
            <a:spAutoFit/>
          </a:bodyPr>
          <a:lstStyle/>
          <a:p>
            <a:r>
              <a:rPr lang="en-IN"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BUSINESS OBJECTIVE</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Lead X wants us to build a model to give every lead a lead score between 0-100, so that they can identify the Hot Leads and increase their conversion rate as well.</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The CEO wants to achieve a lead conversion rate of 80%.</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They want the model to be able to handle future constraints as well, like peak time actions required, how to utilize full manpower, and after achieving the target, what should be the approaches.</a:t>
            </a:r>
          </a:p>
        </p:txBody>
      </p:sp>
    </p:spTree>
    <p:extLst>
      <p:ext uri="{BB962C8B-B14F-4D97-AF65-F5344CB8AC3E}">
        <p14:creationId xmlns:p14="http://schemas.microsoft.com/office/powerpoint/2010/main" val="12577388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7002" y="1361304"/>
            <a:ext cx="8492265" cy="3970318"/>
          </a:xfrm>
          <a:prstGeom prst="rect">
            <a:avLst/>
          </a:prstGeom>
        </p:spPr>
        <p:txBody>
          <a:bodyPr wrap="square">
            <a:spAutoFit/>
          </a:bodyPr>
          <a:lstStyle/>
          <a:p>
            <a:r>
              <a:rPr lang="en-IN"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 Approach</a:t>
            </a:r>
            <a:endParaRPr lang="en-IN" b="1" u="sng"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b="1" u="sng" dirty="0" smtClean="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Importing the data and inspecting the data frame</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Data Preparation</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EDA</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Dummy variable creation</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 Train </a:t>
            </a:r>
            <a:r>
              <a:rPr lang="en-US" dirty="0" smtClean="0">
                <a:latin typeface="Times New Roman" panose="02020603050405020304" pitchFamily="18" charset="0"/>
                <a:cs typeface="Times New Roman" panose="02020603050405020304" pitchFamily="18" charset="0"/>
              </a:rPr>
              <a:t>Split</a:t>
            </a:r>
          </a:p>
          <a:p>
            <a:pPr marL="342900" indent="-342900">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Corrections</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Features </a:t>
            </a:r>
            <a:r>
              <a:rPr lang="en-US" dirty="0" smtClean="0">
                <a:latin typeface="Times New Roman" panose="02020603050405020304" pitchFamily="18" charset="0"/>
                <a:cs typeface="Times New Roman" panose="02020603050405020304" pitchFamily="18" charset="0"/>
              </a:rPr>
              <a:t>Scaling</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Model Building (RFI Required VIF and PVALUES</a:t>
            </a:r>
            <a:r>
              <a:rPr lang="en-US" dirty="0" smtClean="0">
                <a:latin typeface="Times New Roman" panose="02020603050405020304" pitchFamily="18" charset="0"/>
                <a:cs typeface="Times New Roman" panose="02020603050405020304" pitchFamily="18" charset="0"/>
              </a:rPr>
              <a:t>)</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Making Prediction On Test </a:t>
            </a:r>
            <a:r>
              <a:rPr lang="en-US" dirty="0" smtClean="0">
                <a:latin typeface="Times New Roman" panose="02020603050405020304" pitchFamily="18" charset="0"/>
                <a:cs typeface="Times New Roman" panose="02020603050405020304" pitchFamily="18" charset="0"/>
              </a:rPr>
              <a:t>Set</a:t>
            </a:r>
          </a:p>
          <a:p>
            <a:pPr marL="342900" indent="-34290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Model </a:t>
            </a:r>
            <a:r>
              <a:rPr lang="en-US" dirty="0" err="1" smtClean="0">
                <a:latin typeface="Times New Roman" panose="02020603050405020304" pitchFamily="18" charset="0"/>
                <a:cs typeface="Times New Roman" panose="02020603050405020304" pitchFamily="18" charset="0"/>
              </a:rPr>
              <a:t>Evalution</a:t>
            </a:r>
            <a:endParaRPr lang="en-US" dirty="0" smtClean="0">
              <a:latin typeface="Times New Roman" panose="02020603050405020304" pitchFamily="18" charset="0"/>
              <a:cs typeface="Times New Roman" panose="02020603050405020304" pitchFamily="18" charset="0"/>
            </a:endParaRPr>
          </a:p>
          <a:p>
            <a:endParaRPr lang="en-IN"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55233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70002" y="356278"/>
            <a:ext cx="2653016" cy="369332"/>
          </a:xfrm>
          <a:prstGeom prst="rect">
            <a:avLst/>
          </a:prstGeom>
        </p:spPr>
        <p:txBody>
          <a:bodyPr wrap="square">
            <a:spAutoFit/>
          </a:bodyPr>
          <a:lstStyle/>
          <a:p>
            <a:r>
              <a:rPr lang="en-US"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EDA-Data Cleaning</a:t>
            </a:r>
          </a:p>
        </p:txBody>
      </p:sp>
      <p:pic>
        <p:nvPicPr>
          <p:cNvPr id="3" name="Picture 2"/>
          <p:cNvPicPr>
            <a:picLocks noChangeAspect="1"/>
          </p:cNvPicPr>
          <p:nvPr/>
        </p:nvPicPr>
        <p:blipFill rotWithShape="1">
          <a:blip r:embed="rId2" cstate="screen">
            <a:extLst>
              <a:ext uri="{28A0092B-C50C-407E-A947-70E740481C1C}">
                <a14:useLocalDpi xmlns:a14="http://schemas.microsoft.com/office/drawing/2010/main"/>
              </a:ext>
            </a:extLst>
          </a:blip>
          <a:srcRect l="-101" t="26563" r="30847" b="11351"/>
          <a:stretch/>
        </p:blipFill>
        <p:spPr>
          <a:xfrm>
            <a:off x="497941" y="859527"/>
            <a:ext cx="4725909" cy="2669071"/>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25292" t="30563" r="6211" b="15031"/>
          <a:stretch/>
        </p:blipFill>
        <p:spPr>
          <a:xfrm>
            <a:off x="5821380" y="859527"/>
            <a:ext cx="5785164" cy="2584699"/>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15038" t="30243" r="32143" b="26713"/>
          <a:stretch/>
        </p:blipFill>
        <p:spPr>
          <a:xfrm>
            <a:off x="2833734" y="3874883"/>
            <a:ext cx="5655486" cy="2706985"/>
          </a:xfrm>
          <a:prstGeom prst="rect">
            <a:avLst/>
          </a:prstGeom>
        </p:spPr>
      </p:pic>
    </p:spTree>
    <p:extLst>
      <p:ext uri="{BB962C8B-B14F-4D97-AF65-F5344CB8AC3E}">
        <p14:creationId xmlns:p14="http://schemas.microsoft.com/office/powerpoint/2010/main" val="125392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872901" y="953807"/>
            <a:ext cx="9855583" cy="923330"/>
          </a:xfrm>
          <a:prstGeom prst="rect">
            <a:avLst/>
          </a:prstGeom>
        </p:spPr>
        <p:txBody>
          <a:bodyPr wrap="none">
            <a:spAutoFit/>
          </a:bodyPr>
          <a:lstStyle/>
          <a:p>
            <a:r>
              <a:rPr lang="en-US" b="1" u="sng" dirty="0" err="1" smtClean="0"/>
              <a:t>Specilization</a:t>
            </a:r>
            <a:endParaRPr lang="en-US" b="1" u="sng" dirty="0" smtClean="0"/>
          </a:p>
          <a:p>
            <a:r>
              <a:rPr lang="en-US" dirty="0" smtClean="0"/>
              <a:t>Lead From HR, Finance And Marketing Management </a:t>
            </a:r>
            <a:r>
              <a:rPr lang="en-US" dirty="0" err="1" smtClean="0"/>
              <a:t>Specilization</a:t>
            </a:r>
            <a:r>
              <a:rPr lang="en-US" dirty="0" smtClean="0"/>
              <a:t> are High Probability </a:t>
            </a:r>
          </a:p>
          <a:p>
            <a:r>
              <a:rPr lang="en-US" dirty="0" smtClean="0"/>
              <a:t>To Convert.</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0792" t="42564" r="25113" b="9752"/>
          <a:stretch/>
        </p:blipFill>
        <p:spPr>
          <a:xfrm>
            <a:off x="1774479" y="2027977"/>
            <a:ext cx="8800760" cy="4363770"/>
          </a:xfrm>
          <a:prstGeom prst="rect">
            <a:avLst/>
          </a:prstGeom>
        </p:spPr>
      </p:pic>
    </p:spTree>
    <p:extLst>
      <p:ext uri="{BB962C8B-B14F-4D97-AF65-F5344CB8AC3E}">
        <p14:creationId xmlns:p14="http://schemas.microsoft.com/office/powerpoint/2010/main" val="2798121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0517" y="265744"/>
            <a:ext cx="8772081" cy="646331"/>
          </a:xfrm>
          <a:prstGeom prst="rect">
            <a:avLst/>
          </a:prstGeom>
        </p:spPr>
        <p:txBody>
          <a:bodyPr wrap="none">
            <a:spAutoFit/>
          </a:bodyPr>
          <a:lstStyle/>
          <a:p>
            <a:r>
              <a:rPr lang="en-US" b="1" u="sng"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LEAD SOURCE AND LEAD</a:t>
            </a:r>
          </a:p>
          <a:p>
            <a:r>
              <a:rPr lang="en-US" dirty="0" smtClean="0">
                <a:latin typeface="Times New Roman" panose="02020603050405020304" pitchFamily="18" charset="0"/>
                <a:cs typeface="Times New Roman" panose="02020603050405020304" pitchFamily="18" charset="0"/>
              </a:rPr>
              <a:t>Origin in lead source  the lead through Google and Direct Traffic </a:t>
            </a:r>
            <a:r>
              <a:rPr lang="en-US" dirty="0" err="1" smtClean="0">
                <a:latin typeface="Times New Roman" panose="02020603050405020304" pitchFamily="18" charset="0"/>
                <a:cs typeface="Times New Roman" panose="02020603050405020304" pitchFamily="18" charset="0"/>
              </a:rPr>
              <a:t>Hhi</a:t>
            </a:r>
            <a:r>
              <a:rPr lang="en-US" dirty="0" smtClean="0">
                <a:latin typeface="Times New Roman" panose="02020603050405020304" pitchFamily="18" charset="0"/>
                <a:cs typeface="Times New Roman" panose="02020603050405020304" pitchFamily="18" charset="0"/>
              </a:rPr>
              <a:t> Probability To Convert</a:t>
            </a:r>
            <a:endParaRPr lang="en-IN"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339" t="28643" r="33033" b="11511"/>
          <a:stretch/>
        </p:blipFill>
        <p:spPr>
          <a:xfrm>
            <a:off x="465494" y="1105066"/>
            <a:ext cx="5631351" cy="2933322"/>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35734" t="28163" r="10531" b="11671"/>
          <a:stretch/>
        </p:blipFill>
        <p:spPr>
          <a:xfrm>
            <a:off x="6518494" y="1040736"/>
            <a:ext cx="4861712" cy="3061983"/>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10981" t="33923" r="23943" b="23032"/>
          <a:stretch/>
        </p:blipFill>
        <p:spPr>
          <a:xfrm>
            <a:off x="2403695" y="4231379"/>
            <a:ext cx="6804153" cy="2531559"/>
          </a:xfrm>
          <a:prstGeom prst="rect">
            <a:avLst/>
          </a:prstGeom>
        </p:spPr>
      </p:pic>
    </p:spTree>
    <p:extLst>
      <p:ext uri="{BB962C8B-B14F-4D97-AF65-F5344CB8AC3E}">
        <p14:creationId xmlns:p14="http://schemas.microsoft.com/office/powerpoint/2010/main" val="2163756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3852" y="330079"/>
            <a:ext cx="9916563" cy="923330"/>
          </a:xfrm>
          <a:prstGeom prst="rect">
            <a:avLst/>
          </a:prstGeom>
        </p:spPr>
        <p:txBody>
          <a:bodyPr wrap="square">
            <a:spAutoFit/>
          </a:bodyPr>
          <a:lstStyle/>
          <a:p>
            <a:r>
              <a:rPr lang="en-US" b="1" u="sng" dirty="0"/>
              <a:t>LAST LEAD ACTIVITY</a:t>
            </a:r>
          </a:p>
          <a:p>
            <a:r>
              <a:rPr lang="en-US" dirty="0" smtClean="0"/>
              <a:t>LEADS </a:t>
            </a:r>
            <a:r>
              <a:rPr lang="en-US" dirty="0"/>
              <a:t>WHICH ARE OPENING EMAIL HAVE HIGH PROBABILITY TO CONVERT, </a:t>
            </a:r>
          </a:p>
          <a:p>
            <a:r>
              <a:rPr lang="en-US" dirty="0"/>
              <a:t>SENDING SMS WILL ALSO BENEFIT</a:t>
            </a:r>
            <a:endParaRPr lang="en-IN" dirty="0"/>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0162" t="29603" r="20432" b="20312"/>
          <a:stretch/>
        </p:blipFill>
        <p:spPr>
          <a:xfrm>
            <a:off x="624689" y="1403287"/>
            <a:ext cx="10728790" cy="5088048"/>
          </a:xfrm>
          <a:prstGeom prst="rect">
            <a:avLst/>
          </a:prstGeom>
        </p:spPr>
      </p:pic>
    </p:spTree>
    <p:extLst>
      <p:ext uri="{BB962C8B-B14F-4D97-AF65-F5344CB8AC3E}">
        <p14:creationId xmlns:p14="http://schemas.microsoft.com/office/powerpoint/2010/main" val="27586476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87</TotalTime>
  <Words>533</Words>
  <Application>Microsoft Office PowerPoint</Application>
  <PresentationFormat>Widescreen</PresentationFormat>
  <Paragraphs>94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Century Gothic</vt:lpstr>
      <vt:lpstr>Times New Roman</vt:lpstr>
      <vt:lpstr>Wingdings</vt:lpstr>
      <vt:lpstr>Wingdings 3</vt:lpstr>
      <vt:lpstr>Ion</vt:lpstr>
      <vt:lpstr>LEAD SCORING CASE STUDY USING LOGISTIC REGRESSION SUBMITTED BY: Rajat Meshram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LEAD SCORING CASE STUDY USING LOGISTIC REGRESSION SUBMITTED BY: Rajat Meshram</dc:title>
  <dc:creator>Rajat Meshram</dc:creator>
  <cp:lastModifiedBy>Rajat Meshram</cp:lastModifiedBy>
  <cp:revision>12</cp:revision>
  <dcterms:created xsi:type="dcterms:W3CDTF">2025-07-21T16:18:59Z</dcterms:created>
  <dcterms:modified xsi:type="dcterms:W3CDTF">2025-07-23T17:13:21Z</dcterms:modified>
</cp:coreProperties>
</file>

<file path=docProps/thumbnail.jpeg>
</file>